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67" r:id="rId4"/>
    <p:sldId id="258" r:id="rId5"/>
    <p:sldId id="268" r:id="rId6"/>
    <p:sldId id="259" r:id="rId7"/>
    <p:sldId id="269" r:id="rId8"/>
    <p:sldId id="260" r:id="rId9"/>
    <p:sldId id="270" r:id="rId10"/>
    <p:sldId id="261" r:id="rId11"/>
    <p:sldId id="271" r:id="rId12"/>
    <p:sldId id="276" r:id="rId13"/>
    <p:sldId id="277" r:id="rId14"/>
    <p:sldId id="263" r:id="rId15"/>
    <p:sldId id="273" r:id="rId16"/>
    <p:sldId id="278" r:id="rId17"/>
    <p:sldId id="264" r:id="rId18"/>
    <p:sldId id="274" r:id="rId19"/>
    <p:sldId id="279" r:id="rId20"/>
    <p:sldId id="265" r:id="rId21"/>
    <p:sldId id="275" r:id="rId22"/>
    <p:sldId id="280" r:id="rId2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0" autoAdjust="0"/>
    <p:restoredTop sz="94404" autoAdjust="0"/>
  </p:normalViewPr>
  <p:slideViewPr>
    <p:cSldViewPr snapToGrid="0">
      <p:cViewPr varScale="1">
        <p:scale>
          <a:sx n="76" d="100"/>
          <a:sy n="76" d="100"/>
        </p:scale>
        <p:origin x="126" y="81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AF041D-7CA5-4E01-8064-AFB49FE4364A}" type="datetimeFigureOut">
              <a:rPr lang="zh-TW" altLang="en-US" smtClean="0"/>
              <a:t>2020/4/9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9C4330-3EF4-4841-A160-3C600684E5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439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C4330-3EF4-4841-A160-3C600684E549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8849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37660-1DEA-4368-9881-B5FDF75AFC4F}" type="datetimeFigureOut">
              <a:rPr lang="zh-TW" altLang="en-US" smtClean="0"/>
              <a:t>2020/4/9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71D68-B556-4D31-9A4E-C0D4299663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2067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37660-1DEA-4368-9881-B5FDF75AFC4F}" type="datetimeFigureOut">
              <a:rPr lang="zh-TW" altLang="en-US" smtClean="0"/>
              <a:t>2020/4/9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71D68-B556-4D31-9A4E-C0D4299663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9113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37660-1DEA-4368-9881-B5FDF75AFC4F}" type="datetimeFigureOut">
              <a:rPr lang="zh-TW" altLang="en-US" smtClean="0"/>
              <a:t>2020/4/9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71D68-B556-4D31-9A4E-C0D42996631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513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37660-1DEA-4368-9881-B5FDF75AFC4F}" type="datetimeFigureOut">
              <a:rPr lang="zh-TW" altLang="en-US" smtClean="0"/>
              <a:t>2020/4/9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71D68-B556-4D31-9A4E-C0D4299663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7121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37660-1DEA-4368-9881-B5FDF75AFC4F}" type="datetimeFigureOut">
              <a:rPr lang="zh-TW" altLang="en-US" smtClean="0"/>
              <a:t>2020/4/9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71D68-B556-4D31-9A4E-C0D42996631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76005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37660-1DEA-4368-9881-B5FDF75AFC4F}" type="datetimeFigureOut">
              <a:rPr lang="zh-TW" altLang="en-US" smtClean="0"/>
              <a:t>2020/4/9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71D68-B556-4D31-9A4E-C0D4299663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20140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37660-1DEA-4368-9881-B5FDF75AFC4F}" type="datetimeFigureOut">
              <a:rPr lang="zh-TW" altLang="en-US" smtClean="0"/>
              <a:t>2020/4/9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71D68-B556-4D31-9A4E-C0D4299663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5256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37660-1DEA-4368-9881-B5FDF75AFC4F}" type="datetimeFigureOut">
              <a:rPr lang="zh-TW" altLang="en-US" smtClean="0"/>
              <a:t>2020/4/9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71D68-B556-4D31-9A4E-C0D4299663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2785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37660-1DEA-4368-9881-B5FDF75AFC4F}" type="datetimeFigureOut">
              <a:rPr lang="zh-TW" altLang="en-US" smtClean="0"/>
              <a:t>2020/4/9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71D68-B556-4D31-9A4E-C0D4299663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4775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37660-1DEA-4368-9881-B5FDF75AFC4F}" type="datetimeFigureOut">
              <a:rPr lang="zh-TW" altLang="en-US" smtClean="0"/>
              <a:t>2020/4/9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71D68-B556-4D31-9A4E-C0D4299663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4751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37660-1DEA-4368-9881-B5FDF75AFC4F}" type="datetimeFigureOut">
              <a:rPr lang="zh-TW" altLang="en-US" smtClean="0"/>
              <a:t>2020/4/9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71D68-B556-4D31-9A4E-C0D4299663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9174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37660-1DEA-4368-9881-B5FDF75AFC4F}" type="datetimeFigureOut">
              <a:rPr lang="zh-TW" altLang="en-US" smtClean="0"/>
              <a:t>2020/4/9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71D68-B556-4D31-9A4E-C0D4299663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9082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37660-1DEA-4368-9881-B5FDF75AFC4F}" type="datetimeFigureOut">
              <a:rPr lang="zh-TW" altLang="en-US" smtClean="0"/>
              <a:t>2020/4/9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71D68-B556-4D31-9A4E-C0D4299663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7225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37660-1DEA-4368-9881-B5FDF75AFC4F}" type="datetimeFigureOut">
              <a:rPr lang="zh-TW" altLang="en-US" smtClean="0"/>
              <a:t>2020/4/9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71D68-B556-4D31-9A4E-C0D4299663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847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37660-1DEA-4368-9881-B5FDF75AFC4F}" type="datetimeFigureOut">
              <a:rPr lang="zh-TW" altLang="en-US" smtClean="0"/>
              <a:t>2020/4/9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71D68-B556-4D31-9A4E-C0D4299663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2311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37660-1DEA-4368-9881-B5FDF75AFC4F}" type="datetimeFigureOut">
              <a:rPr lang="zh-TW" altLang="en-US" smtClean="0"/>
              <a:t>2020/4/9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71D68-B556-4D31-9A4E-C0D4299663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1652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37660-1DEA-4368-9881-B5FDF75AFC4F}" type="datetimeFigureOut">
              <a:rPr lang="zh-TW" altLang="en-US" smtClean="0"/>
              <a:t>2020/4/9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B571D68-B556-4D31-9A4E-C0D4299663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2527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33571" y="967619"/>
            <a:ext cx="9713927" cy="1646302"/>
          </a:xfrm>
        </p:spPr>
        <p:txBody>
          <a:bodyPr/>
          <a:lstStyle/>
          <a:p>
            <a:pPr algn="ctr"/>
            <a:r>
              <a:rPr lang="zh-TW" altLang="en-US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台灣常見的竹子種</a:t>
            </a:r>
            <a:r>
              <a:rPr lang="zh-TW" altLang="en-US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類</a:t>
            </a:r>
          </a:p>
        </p:txBody>
      </p:sp>
    </p:spTree>
    <p:extLst>
      <p:ext uri="{BB962C8B-B14F-4D97-AF65-F5344CB8AC3E}">
        <p14:creationId xmlns:p14="http://schemas.microsoft.com/office/powerpoint/2010/main" val="359698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48264"/>
          </a:xfrm>
        </p:spPr>
        <p:txBody>
          <a:bodyPr/>
          <a:lstStyle/>
          <a:p>
            <a:pPr algn="ctr"/>
            <a:r>
              <a:rPr lang="zh-TW" altLang="en-US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莿竹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58488" y="1556739"/>
            <a:ext cx="8596668" cy="4775049"/>
          </a:xfrm>
        </p:spPr>
        <p:txBody>
          <a:bodyPr>
            <a:normAutofit lnSpcReduction="10000"/>
          </a:bodyPr>
          <a:lstStyle/>
          <a:p>
            <a:r>
              <a:rPr lang="zh-TW" altLang="en-US" sz="32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桿高約</a:t>
            </a:r>
            <a:r>
              <a:rPr lang="en-US" altLang="zh-TW" sz="32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15 </a:t>
            </a:r>
            <a:r>
              <a:rPr lang="en-US" altLang="zh-TW" sz="32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~ 20</a:t>
            </a:r>
            <a:r>
              <a:rPr lang="zh-TW" altLang="en-US" sz="32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公尺，直徑約</a:t>
            </a:r>
            <a:r>
              <a:rPr lang="en-US" altLang="zh-TW" sz="32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8 ~ 15</a:t>
            </a:r>
            <a:r>
              <a:rPr lang="zh-TW" altLang="en-US" sz="32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公分</a:t>
            </a:r>
            <a:r>
              <a:rPr lang="zh-TW" altLang="en-US" sz="32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，有</a:t>
            </a:r>
            <a:r>
              <a:rPr lang="zh-TW" altLang="en-US" sz="32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明顯而膨大的竹頭</a:t>
            </a:r>
            <a:r>
              <a:rPr lang="zh-TW" altLang="en-US" sz="32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，愈</a:t>
            </a:r>
            <a:r>
              <a:rPr lang="zh-TW" altLang="en-US" sz="32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往高處節間愈長，每節可達 </a:t>
            </a:r>
            <a:r>
              <a:rPr lang="en-US" altLang="zh-TW" sz="32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40~50 </a:t>
            </a:r>
            <a:r>
              <a:rPr lang="zh-TW" altLang="en-US" sz="32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公分。</a:t>
            </a:r>
            <a:endParaRPr lang="en-US" altLang="zh-TW" sz="3200" dirty="0" smtClean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r>
              <a:rPr lang="zh-TW" altLang="en-US" sz="32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竹</a:t>
            </a:r>
            <a:r>
              <a:rPr lang="zh-TW" altLang="en-US" sz="32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桿基部的小枝條會變成刺，因此得</a:t>
            </a:r>
            <a:r>
              <a:rPr lang="zh-TW" altLang="en-US" sz="32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名</a:t>
            </a:r>
            <a:endParaRPr lang="en-US" altLang="zh-TW" sz="3200" dirty="0" smtClean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endParaRPr lang="en-US" altLang="zh-TW" sz="3200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r>
              <a:rPr lang="zh-TW" altLang="en-US" sz="32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普遍栽植於台灣各地低海拔平地、</a:t>
            </a:r>
            <a:r>
              <a:rPr lang="zh-TW" altLang="en-US" sz="32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丘陵</a:t>
            </a:r>
            <a:r>
              <a:rPr lang="zh-TW" altLang="en-US" sz="32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。</a:t>
            </a:r>
            <a:endParaRPr lang="en-US" altLang="zh-TW" sz="3200" dirty="0" smtClean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endParaRPr lang="en-US" altLang="zh-TW" sz="3200" dirty="0" smtClean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6473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795" y="411381"/>
            <a:ext cx="9118121" cy="614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29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542" y="290612"/>
            <a:ext cx="9497683" cy="639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18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 descr="Bambusa blumeana, Thorny bamboo, 簕竹, Malaysia plant photo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141" y="141451"/>
            <a:ext cx="9497384" cy="712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349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麻</a:t>
            </a:r>
            <a:r>
              <a:rPr lang="zh-TW" altLang="en-US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竹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491890"/>
            <a:ext cx="8596668" cy="3880773"/>
          </a:xfrm>
        </p:spPr>
        <p:txBody>
          <a:bodyPr>
            <a:normAutofit/>
          </a:bodyPr>
          <a:lstStyle/>
          <a:p>
            <a:r>
              <a:rPr lang="zh-TW" altLang="en-US" sz="28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桿高約</a:t>
            </a:r>
            <a:r>
              <a:rPr lang="en-US" altLang="zh-TW" sz="28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16 ~ 24</a:t>
            </a:r>
            <a:r>
              <a:rPr lang="zh-TW" altLang="en-US" sz="28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公尺，直徑約</a:t>
            </a:r>
            <a:r>
              <a:rPr lang="en-US" altLang="zh-TW" sz="28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20</a:t>
            </a:r>
            <a:r>
              <a:rPr lang="zh-TW" altLang="en-US" sz="28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公分，節間長</a:t>
            </a:r>
            <a:r>
              <a:rPr lang="en-US" altLang="zh-TW" sz="28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20 ~ 60</a:t>
            </a:r>
            <a:r>
              <a:rPr lang="zh-TW" altLang="en-US" sz="28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公分，是台灣最粗大的竹</a:t>
            </a:r>
            <a:r>
              <a:rPr lang="zh-TW" altLang="en-US" sz="28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類。</a:t>
            </a:r>
            <a:endParaRPr lang="en-US" altLang="zh-TW" sz="2800" dirty="0" smtClean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endParaRPr lang="en-US" altLang="zh-TW" sz="2800" dirty="0" smtClean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r>
              <a:rPr lang="zh-TW" altLang="en-US" sz="28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其</a:t>
            </a:r>
            <a:r>
              <a:rPr lang="zh-TW" altLang="en-US" sz="28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竹筍是重要的蔬菜，中南部廣泛</a:t>
            </a:r>
            <a:r>
              <a:rPr lang="zh-TW" altLang="en-US" sz="28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栽植。</a:t>
            </a:r>
            <a:endParaRPr lang="zh-TW" altLang="en-US" sz="2800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3524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95160"/>
            <a:ext cx="9523562" cy="641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65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麻竹@ 這是小明的部落格:: 隨意窩Xuite日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514" y="0"/>
            <a:ext cx="9022931" cy="6767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98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綠竹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858664"/>
            <a:ext cx="8596668" cy="3880773"/>
          </a:xfrm>
        </p:spPr>
        <p:txBody>
          <a:bodyPr>
            <a:normAutofit/>
          </a:bodyPr>
          <a:lstStyle/>
          <a:p>
            <a:r>
              <a:rPr lang="zh-TW" altLang="en-US" sz="28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桿高約</a:t>
            </a:r>
            <a:r>
              <a:rPr lang="en-US" altLang="zh-TW" sz="28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6 ~ 12</a:t>
            </a:r>
            <a:r>
              <a:rPr lang="zh-TW" altLang="en-US" sz="28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公尺，直徑約</a:t>
            </a:r>
            <a:r>
              <a:rPr lang="en-US" altLang="zh-TW" sz="28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4 ~ 10</a:t>
            </a:r>
            <a:r>
              <a:rPr lang="zh-TW" altLang="en-US" sz="28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公分，節間長約</a:t>
            </a:r>
            <a:r>
              <a:rPr lang="en-US" altLang="zh-TW" sz="28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20 ~ 35</a:t>
            </a:r>
            <a:r>
              <a:rPr lang="zh-TW" altLang="en-US" sz="28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公分，表面光滑</a:t>
            </a:r>
            <a:r>
              <a:rPr lang="zh-TW" altLang="en-US" sz="28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，表</a:t>
            </a:r>
            <a:r>
              <a:rPr lang="zh-TW" altLang="en-US" sz="28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皮厚呈深綠色</a:t>
            </a:r>
            <a:r>
              <a:rPr lang="zh-TW" altLang="en-US" sz="28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。</a:t>
            </a:r>
            <a:endParaRPr lang="en-US" altLang="zh-TW" sz="2800" dirty="0" smtClean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endParaRPr lang="en-US" altLang="zh-TW" sz="2800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r>
              <a:rPr lang="zh-TW" altLang="en-US" sz="28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分</a:t>
            </a:r>
            <a:r>
              <a:rPr lang="zh-TW" altLang="en-US" sz="28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布</a:t>
            </a:r>
            <a:r>
              <a:rPr lang="zh-TW" altLang="en-US" sz="28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台灣</a:t>
            </a:r>
            <a:r>
              <a:rPr lang="zh-TW" altLang="en-US" sz="28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平野及低</a:t>
            </a:r>
            <a:r>
              <a:rPr lang="zh-TW" altLang="en-US" sz="28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海拔山腳。</a:t>
            </a:r>
            <a:endParaRPr lang="zh-TW" altLang="en-US" sz="2800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12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2" descr="http://kplant.biodiv.tw/%E7%B6%A0%E7%AB%B9/%E7%B6%A0%E7%AB%B9-%E7%AB%B9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0"/>
            <a:ext cx="10597391" cy="706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48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122" name="Picture 2" descr="http://kplant.biodiv.tw/%E7%B6%A0%E7%AB%B9/%E7%B6%A0%E7%AB%B9-%E7%AB%B9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19" y="0"/>
            <a:ext cx="10228209" cy="6815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35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521745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孟宗竹</a:t>
            </a:r>
            <a:endParaRPr lang="zh-TW" altLang="en-US" sz="4400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994834" y="2111607"/>
            <a:ext cx="8596668" cy="3880773"/>
          </a:xfrm>
        </p:spPr>
        <p:txBody>
          <a:bodyPr>
            <a:normAutofit/>
          </a:bodyPr>
          <a:lstStyle/>
          <a:p>
            <a:r>
              <a:rPr lang="zh-TW" altLang="en-US" sz="24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桿高約</a:t>
            </a:r>
            <a:r>
              <a:rPr lang="en-US" altLang="zh-TW" sz="24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10 ~ </a:t>
            </a:r>
            <a:r>
              <a:rPr lang="en-US" altLang="zh-TW" sz="24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18</a:t>
            </a:r>
            <a:r>
              <a:rPr lang="zh-TW" altLang="en-US" sz="24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公尺</a:t>
            </a:r>
            <a:r>
              <a:rPr lang="zh-TW" altLang="en-US" sz="24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，直徑約</a:t>
            </a:r>
            <a:r>
              <a:rPr lang="en-US" altLang="zh-TW" sz="24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8~18</a:t>
            </a:r>
            <a:r>
              <a:rPr lang="zh-TW" altLang="en-US" sz="24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公分，表皮</a:t>
            </a:r>
            <a:r>
              <a:rPr lang="zh-TW" altLang="en-US" sz="24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堅硬、</a:t>
            </a:r>
            <a:r>
              <a:rPr lang="zh-TW" altLang="en-US" sz="24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肉厚、節</a:t>
            </a:r>
            <a:r>
              <a:rPr lang="zh-TW" altLang="en-US" sz="24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顯著。</a:t>
            </a:r>
            <a:endParaRPr lang="en-US" altLang="zh-TW" sz="2400" dirty="0" smtClean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endParaRPr lang="en-US" altLang="zh-TW" sz="2400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r>
              <a:rPr lang="zh-TW" altLang="en-US" sz="24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其生長最適海拔為</a:t>
            </a:r>
            <a:r>
              <a:rPr lang="en-US" altLang="zh-TW" sz="24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500</a:t>
            </a:r>
            <a:r>
              <a:rPr lang="zh-TW" altLang="en-US" sz="24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到</a:t>
            </a:r>
            <a:r>
              <a:rPr lang="en-US" altLang="zh-TW" sz="24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1800</a:t>
            </a:r>
            <a:r>
              <a:rPr lang="zh-TW" altLang="en-US" sz="24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公尺的暖溫帶氣候區。</a:t>
            </a:r>
            <a:endParaRPr lang="en-US" altLang="zh-TW" sz="2400" dirty="0" smtClean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endParaRPr lang="en-US" altLang="zh-TW" sz="2400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8007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箭竹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80773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高約</a:t>
            </a:r>
            <a:r>
              <a:rPr lang="en-US" altLang="zh-TW" sz="32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1~ 3</a:t>
            </a:r>
            <a:r>
              <a:rPr lang="zh-TW" altLang="en-US" sz="32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公尺，直徑約</a:t>
            </a:r>
            <a:r>
              <a:rPr lang="en-US" altLang="zh-TW" sz="32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1 ~ 2</a:t>
            </a:r>
            <a:r>
              <a:rPr lang="zh-TW" altLang="en-US" sz="32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三公分，表皮與肉均較堅硬</a:t>
            </a:r>
            <a:r>
              <a:rPr lang="zh-TW" altLang="en-US" sz="32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。</a:t>
            </a:r>
            <a:endParaRPr lang="en-US" altLang="zh-TW" sz="3200" dirty="0" smtClean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endParaRPr lang="en-US" altLang="zh-TW" sz="3200" dirty="0" smtClean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r>
              <a:rPr lang="zh-TW" altLang="en-US" sz="32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普遍</a:t>
            </a:r>
            <a:r>
              <a:rPr lang="zh-TW" altLang="en-US" sz="32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產於台灣各地中海拔地區乃至於高山地區，分布的高度從二千至三千八百公尺的</a:t>
            </a:r>
            <a:r>
              <a:rPr lang="zh-TW" altLang="en-US" sz="32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山區</a:t>
            </a:r>
            <a:r>
              <a:rPr lang="zh-TW" altLang="en-US" sz="32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61412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2" descr="「箭竹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417" y="0"/>
            <a:ext cx="4611945" cy="6921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99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4" descr="「箭竹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58457"/>
            <a:ext cx="10157369" cy="6804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873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Picture 2" descr="Bamboo fore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21" y="0"/>
            <a:ext cx="5065488" cy="675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3518" y="0"/>
            <a:ext cx="4580968" cy="687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133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桂竹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3" y="1402943"/>
            <a:ext cx="9250438" cy="5455057"/>
          </a:xfrm>
        </p:spPr>
        <p:txBody>
          <a:bodyPr>
            <a:normAutofit/>
          </a:bodyPr>
          <a:lstStyle/>
          <a:p>
            <a:r>
              <a:rPr lang="zh-TW" altLang="en-US" sz="2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稈高 </a:t>
            </a:r>
            <a:r>
              <a:rPr lang="en-US" altLang="zh-TW" sz="2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8~22 </a:t>
            </a:r>
            <a:r>
              <a:rPr lang="zh-TW" altLang="en-US" sz="2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公尺，直徑 </a:t>
            </a:r>
            <a:r>
              <a:rPr lang="en-US" altLang="zh-TW" sz="2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5~14 </a:t>
            </a:r>
            <a:r>
              <a:rPr lang="zh-TW" altLang="en-US" sz="26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公分</a:t>
            </a:r>
            <a:endParaRPr lang="en-US" altLang="zh-TW" sz="2600" dirty="0" smtClean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endParaRPr lang="en-US" altLang="zh-TW" sz="2600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r>
              <a:rPr lang="zh-TW" altLang="en-US" sz="2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是台灣特有種，主要生長在台灣北、中部海拔</a:t>
            </a:r>
            <a:r>
              <a:rPr lang="en-US" altLang="zh-TW" sz="2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150 ~ 1500</a:t>
            </a:r>
            <a:r>
              <a:rPr lang="zh-TW" altLang="en-US" sz="2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公尺的</a:t>
            </a:r>
            <a:r>
              <a:rPr lang="zh-TW" altLang="en-US" sz="26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山區</a:t>
            </a:r>
            <a:endParaRPr lang="en-US" altLang="zh-TW" sz="2600" dirty="0" smtClean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endParaRPr lang="en-US" altLang="zh-TW" sz="2600" dirty="0" smtClean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r>
              <a:rPr lang="zh-TW" altLang="en-US" sz="2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桿表皮堅硬，桿肉不厚，在各類竹材中抗彎強度最大</a:t>
            </a:r>
            <a:r>
              <a:rPr lang="zh-TW" altLang="en-US" sz="26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。</a:t>
            </a:r>
            <a:endParaRPr lang="en-US" altLang="zh-TW" sz="2600" dirty="0" smtClean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endParaRPr lang="en-US" altLang="zh-TW" sz="2600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endParaRPr lang="zh-TW" altLang="en-US" sz="2600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0203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2" descr="http://kplant.biodiv.tw/%E6%A1%82%E7%AB%B9/%E6%A1%82%E7%AB%B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52" y="0"/>
            <a:ext cx="4588816" cy="688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kplant.biodiv.tw/%E6%A1%82%E7%AB%B9/%E6%A1%82%E7%AB%B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45" y="230777"/>
            <a:ext cx="9048750" cy="602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kplant.biodiv.tw/%E6%A1%82%E7%AB%B9/%E6%A1%82%E7%AB%B9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08" y="-197303"/>
            <a:ext cx="11061057" cy="7370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kplant.biodiv.tw/%E6%A1%82%E7%AB%B9/%E6%A1%82%E7%AB%B9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3" y="-171511"/>
            <a:ext cx="11022348" cy="734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12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石竹</a:t>
            </a:r>
            <a:endParaRPr lang="zh-TW" altLang="en-US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694763"/>
            <a:ext cx="8596668" cy="3880773"/>
          </a:xfrm>
        </p:spPr>
        <p:txBody>
          <a:bodyPr>
            <a:normAutofit lnSpcReduction="10000"/>
          </a:bodyPr>
          <a:lstStyle/>
          <a:p>
            <a:r>
              <a:rPr lang="zh-TW" altLang="en-US" sz="28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又稱石篙</a:t>
            </a:r>
            <a:r>
              <a:rPr lang="zh-TW" altLang="en-US" sz="28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竹，桿</a:t>
            </a:r>
            <a:r>
              <a:rPr lang="zh-TW" altLang="en-US" sz="28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高約</a:t>
            </a:r>
            <a:r>
              <a:rPr lang="en-US" altLang="zh-TW" sz="28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10 ~ 16</a:t>
            </a:r>
            <a:r>
              <a:rPr lang="zh-TW" altLang="en-US" sz="28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公尺，直徑約</a:t>
            </a:r>
            <a:r>
              <a:rPr lang="en-US" altLang="zh-TW" sz="28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6 ~ 10</a:t>
            </a:r>
            <a:r>
              <a:rPr lang="zh-TW" altLang="en-US" sz="28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公分左右</a:t>
            </a:r>
            <a:r>
              <a:rPr lang="zh-TW" altLang="en-US" sz="28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。</a:t>
            </a:r>
            <a:endParaRPr lang="en-US" altLang="zh-TW" sz="2800" dirty="0" smtClean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endParaRPr lang="en-US" altLang="zh-TW" sz="2800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r>
              <a:rPr lang="zh-TW" altLang="en-US" sz="28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現</a:t>
            </a:r>
            <a:r>
              <a:rPr lang="zh-TW" altLang="en-US" sz="28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廣泛栽培於臺灣中部海拔 </a:t>
            </a:r>
            <a:r>
              <a:rPr lang="en-US" altLang="zh-TW" sz="28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500~1,500 </a:t>
            </a:r>
            <a:r>
              <a:rPr lang="zh-TW" altLang="en-US" sz="28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公尺山區</a:t>
            </a:r>
            <a:endParaRPr lang="en-US" altLang="zh-TW" sz="2800" dirty="0" smtClean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endParaRPr lang="en-US" altLang="zh-TW" sz="2800" dirty="0" smtClean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r>
              <a:rPr lang="zh-TW" altLang="en-US" sz="28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肉</a:t>
            </a:r>
            <a:r>
              <a:rPr lang="zh-TW" altLang="en-US" sz="28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厚，表皮堅硬，節間長約</a:t>
            </a:r>
            <a:r>
              <a:rPr lang="en-US" altLang="zh-TW" sz="28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25 ~ 40</a:t>
            </a:r>
            <a:r>
              <a:rPr lang="zh-TW" altLang="en-US" sz="28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公分</a:t>
            </a:r>
            <a:r>
              <a:rPr lang="zh-TW" altLang="en-US" sz="28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。</a:t>
            </a:r>
            <a:endParaRPr lang="zh-TW" altLang="en-US" sz="2800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2159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plant.biodiv.tw/%E8%BD%8E%E7%AB%BF%E7%AB%B9/%E7%9F%B3%E7%AB%B9-%E8%8E%96%E7%A8%8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144" y="107586"/>
            <a:ext cx="4440429" cy="666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kplant.biodiv.tw/%E8%BD%8E%E7%AB%BF%E7%AB%B9/%E7%9F%B3%E7%AB%B9-%E8%8E%96%E7%A8%88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938" y="232913"/>
            <a:ext cx="4356921" cy="653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kplant.biodiv.tw/%E8%BD%8E%E7%AB%BF%E7%AB%B9/%E7%9F%B3%E7%AB%B9-%E7%B8%B1%E6%96%B7%E9%9D%A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512" y="168273"/>
            <a:ext cx="4090275" cy="654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20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長枝竹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42135" y="1577196"/>
            <a:ext cx="9642324" cy="4632097"/>
          </a:xfrm>
        </p:spPr>
        <p:txBody>
          <a:bodyPr>
            <a:normAutofit/>
          </a:bodyPr>
          <a:lstStyle/>
          <a:p>
            <a:r>
              <a:rPr lang="zh-TW" altLang="en-US" sz="28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是台灣原生竹類之一，桿高約</a:t>
            </a:r>
            <a:r>
              <a:rPr lang="en-US" altLang="zh-TW" sz="28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6 ~ 16</a:t>
            </a:r>
            <a:r>
              <a:rPr lang="zh-TW" altLang="en-US" sz="28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公尺，直徑約</a:t>
            </a:r>
            <a:r>
              <a:rPr lang="en-US" altLang="zh-TW" sz="28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6 ~ 10</a:t>
            </a:r>
            <a:r>
              <a:rPr lang="zh-TW" altLang="en-US" sz="28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公分，節間長約</a:t>
            </a:r>
            <a:r>
              <a:rPr lang="en-US" altLang="zh-TW" sz="28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30 ~ 60</a:t>
            </a:r>
            <a:r>
              <a:rPr lang="zh-TW" altLang="en-US" sz="28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公分。</a:t>
            </a:r>
            <a:endParaRPr lang="en-US" altLang="zh-TW" sz="2800" dirty="0" smtClean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endParaRPr lang="en-US" altLang="zh-TW" sz="2800" dirty="0" smtClean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r>
              <a:rPr lang="zh-TW" altLang="en-US" sz="28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普遍栽植於台灣各地 </a:t>
            </a:r>
            <a:r>
              <a:rPr lang="en-US" altLang="zh-TW" sz="28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600 </a:t>
            </a:r>
            <a:r>
              <a:rPr lang="zh-TW" altLang="en-US" sz="28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公尺以下低海拔平地、丘陵</a:t>
            </a:r>
            <a:r>
              <a:rPr lang="zh-TW" altLang="en-US" sz="28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。</a:t>
            </a:r>
            <a:endParaRPr lang="en-US" altLang="zh-TW" sz="2800" dirty="0" smtClean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endParaRPr lang="en-US" altLang="zh-TW" sz="2800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r>
              <a:rPr lang="zh-TW" altLang="en-US" sz="28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生</a:t>
            </a:r>
            <a:r>
              <a:rPr lang="zh-TW" altLang="en-US" sz="28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枝較其他竹為長，故名長枝竹。材質富</a:t>
            </a:r>
            <a:r>
              <a:rPr lang="zh-TW" altLang="en-US" sz="28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韌性</a:t>
            </a:r>
            <a:r>
              <a:rPr lang="zh-TW" altLang="en-US" sz="28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。</a:t>
            </a:r>
            <a:endParaRPr lang="en-US" altLang="zh-TW" sz="2800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endParaRPr lang="zh-TW" altLang="en-US" sz="2800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4182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kplant.biodiv.tw/%E9%95%B7%E6%9E%9D%E7%AB%B9/%E9%95%B7%E6%9E%9D%E7%AB%B9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5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kplant.biodiv.tw/%E9%95%B7%E6%9E%9D%E7%AB%B9/%E9%95%B7%E6%9E%9D%E7%AB%B9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517" y="0"/>
            <a:ext cx="49541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11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433</TotalTime>
  <Words>405</Words>
  <Application>Microsoft Office PowerPoint</Application>
  <PresentationFormat>寬螢幕</PresentationFormat>
  <Paragraphs>41</Paragraphs>
  <Slides>22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30" baseType="lpstr">
      <vt:lpstr>文鼎標楷注音</vt:lpstr>
      <vt:lpstr>微軟正黑體</vt:lpstr>
      <vt:lpstr>新細明體</vt:lpstr>
      <vt:lpstr>Arial</vt:lpstr>
      <vt:lpstr>Calibri</vt:lpstr>
      <vt:lpstr>Trebuchet MS</vt:lpstr>
      <vt:lpstr>Wingdings 3</vt:lpstr>
      <vt:lpstr>多面向</vt:lpstr>
      <vt:lpstr>台灣常見的竹子種類</vt:lpstr>
      <vt:lpstr>孟宗竹</vt:lpstr>
      <vt:lpstr>PowerPoint 簡報</vt:lpstr>
      <vt:lpstr>桂竹</vt:lpstr>
      <vt:lpstr>PowerPoint 簡報</vt:lpstr>
      <vt:lpstr>石竹</vt:lpstr>
      <vt:lpstr>PowerPoint 簡報</vt:lpstr>
      <vt:lpstr>長枝竹</vt:lpstr>
      <vt:lpstr>PowerPoint 簡報</vt:lpstr>
      <vt:lpstr>莿竹</vt:lpstr>
      <vt:lpstr>PowerPoint 簡報</vt:lpstr>
      <vt:lpstr>PowerPoint 簡報</vt:lpstr>
      <vt:lpstr>PowerPoint 簡報</vt:lpstr>
      <vt:lpstr>麻竹</vt:lpstr>
      <vt:lpstr>PowerPoint 簡報</vt:lpstr>
      <vt:lpstr>PowerPoint 簡報</vt:lpstr>
      <vt:lpstr>綠竹</vt:lpstr>
      <vt:lpstr>PowerPoint 簡報</vt:lpstr>
      <vt:lpstr>PowerPoint 簡報</vt:lpstr>
      <vt:lpstr>箭竹</vt:lpstr>
      <vt:lpstr>PowerPoint 簡報</vt:lpstr>
      <vt:lpstr>PowerPoint 簡報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台灣常見的竹子種類</dc:title>
  <dc:creator>user</dc:creator>
  <cp:lastModifiedBy>USER</cp:lastModifiedBy>
  <cp:revision>52</cp:revision>
  <dcterms:created xsi:type="dcterms:W3CDTF">2019-09-30T03:30:39Z</dcterms:created>
  <dcterms:modified xsi:type="dcterms:W3CDTF">2020-04-09T04:42:36Z</dcterms:modified>
</cp:coreProperties>
</file>